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Oswald Regular"/>
      <p:regular r:id="rId21"/>
      <p:bold r:id="rId22"/>
    </p:embeddedFont>
    <p:embeddedFont>
      <p:font typeface="Oswald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OswaldRegular-bold.fntdata"/><Relationship Id="rId10" Type="http://schemas.openxmlformats.org/officeDocument/2006/relationships/slide" Target="slides/slide5.xml"/><Relationship Id="rId21" Type="http://schemas.openxmlformats.org/officeDocument/2006/relationships/font" Target="fonts/OswaldRegular-regular.fntdata"/><Relationship Id="rId13" Type="http://schemas.openxmlformats.org/officeDocument/2006/relationships/slide" Target="slides/slide8.xml"/><Relationship Id="rId24" Type="http://schemas.openxmlformats.org/officeDocument/2006/relationships/font" Target="fonts/Oswald-bold.fntdata"/><Relationship Id="rId12" Type="http://schemas.openxmlformats.org/officeDocument/2006/relationships/slide" Target="slides/slide7.xml"/><Relationship Id="rId23" Type="http://schemas.openxmlformats.org/officeDocument/2006/relationships/font" Target="fonts/Oswa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c3773752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c3773752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c3773752a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c3773752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6c3773752a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6c3773752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c3773752a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c3773752a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c3773752a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c3773752a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c3773752a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c3773752a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6c3773752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6c3773752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c3773752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6c3773752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c3773752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c3773752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6c3773752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6c377375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c3773752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c3773752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c3773752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c3773752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c3773752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c3773752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c3773752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c3773752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677950" y="1844350"/>
            <a:ext cx="37881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latin typeface="Oswald"/>
                <a:ea typeface="Oswald"/>
                <a:cs typeface="Oswald"/>
                <a:sym typeface="Oswald"/>
              </a:rPr>
              <a:t>(NOME)</a:t>
            </a:r>
            <a:r>
              <a:rPr lang="pt-BR" sz="4800">
                <a:solidFill>
                  <a:srgbClr val="38761D"/>
                </a:solidFill>
                <a:latin typeface="Oswald"/>
                <a:ea typeface="Oswald"/>
                <a:cs typeface="Oswald"/>
                <a:sym typeface="Oswald"/>
              </a:rPr>
              <a:t>ÁRVORE</a:t>
            </a:r>
            <a:endParaRPr sz="4800">
              <a:solidFill>
                <a:srgbClr val="38761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9752" y="2875300"/>
            <a:ext cx="6408775" cy="22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327100" y="4433900"/>
            <a:ext cx="18456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Oswald"/>
                <a:ea typeface="Oswald"/>
                <a:cs typeface="Oswald"/>
                <a:sym typeface="Oswald"/>
              </a:rPr>
              <a:t>Giulia Brião</a:t>
            </a:r>
            <a:endParaRPr sz="3000">
              <a:solidFill>
                <a:srgbClr val="38761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2157300" y="231550"/>
            <a:ext cx="48294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Oswald"/>
                <a:ea typeface="Oswald"/>
                <a:cs typeface="Oswald"/>
                <a:sym typeface="Oswald"/>
              </a:rPr>
              <a:t>Proposições com Interações Humanas e Ambientais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Oswald"/>
                <a:ea typeface="Oswald"/>
                <a:cs typeface="Oswald"/>
                <a:sym typeface="Oswald"/>
              </a:rPr>
              <a:t>.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Oswald"/>
                <a:ea typeface="Oswald"/>
                <a:cs typeface="Oswald"/>
                <a:sym typeface="Oswald"/>
              </a:rPr>
              <a:t>.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/>
        </p:nvSpPr>
        <p:spPr>
          <a:xfrm>
            <a:off x="368400" y="273950"/>
            <a:ext cx="39228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latin typeface="Oswald"/>
                <a:ea typeface="Oswald"/>
                <a:cs typeface="Oswald"/>
                <a:sym typeface="Oswald"/>
              </a:rPr>
              <a:t>3. LOCALIZAÇÃO</a:t>
            </a:r>
            <a:endParaRPr sz="4800"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0350"/>
            <a:ext cx="8839200" cy="3628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/>
        </p:nvSpPr>
        <p:spPr>
          <a:xfrm>
            <a:off x="368400" y="273950"/>
            <a:ext cx="39228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latin typeface="Oswald"/>
                <a:ea typeface="Oswald"/>
                <a:cs typeface="Oswald"/>
                <a:sym typeface="Oswald"/>
              </a:rPr>
              <a:t>3. LOCALIZAÇÃO</a:t>
            </a:r>
            <a:endParaRPr sz="4800"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725" y="1387075"/>
            <a:ext cx="7498550" cy="35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/>
        </p:nvSpPr>
        <p:spPr>
          <a:xfrm>
            <a:off x="368400" y="273950"/>
            <a:ext cx="39228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latin typeface="Oswald"/>
                <a:ea typeface="Oswald"/>
                <a:cs typeface="Oswald"/>
                <a:sym typeface="Oswald"/>
              </a:rPr>
              <a:t>4</a:t>
            </a:r>
            <a:r>
              <a:rPr lang="pt-BR" sz="4800">
                <a:latin typeface="Oswald"/>
                <a:ea typeface="Oswald"/>
                <a:cs typeface="Oswald"/>
                <a:sym typeface="Oswald"/>
              </a:rPr>
              <a:t>. PERÍODO DE REALIZAÇÃO</a:t>
            </a:r>
            <a:endParaRPr sz="4800"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/>
        </p:nvSpPr>
        <p:spPr>
          <a:xfrm>
            <a:off x="368400" y="273950"/>
            <a:ext cx="39228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latin typeface="Oswald"/>
                <a:ea typeface="Oswald"/>
                <a:cs typeface="Oswald"/>
                <a:sym typeface="Oswald"/>
              </a:rPr>
              <a:t>5</a:t>
            </a:r>
            <a:r>
              <a:rPr lang="pt-BR" sz="4800">
                <a:latin typeface="Oswald"/>
                <a:ea typeface="Oswald"/>
                <a:cs typeface="Oswald"/>
                <a:sym typeface="Oswald"/>
              </a:rPr>
              <a:t>. MÉTODO</a:t>
            </a:r>
            <a:endParaRPr sz="4800"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3" name="Google Shape;133;p25"/>
          <p:cNvSpPr txBox="1"/>
          <p:nvPr/>
        </p:nvSpPr>
        <p:spPr>
          <a:xfrm>
            <a:off x="172350" y="1122975"/>
            <a:ext cx="4314900" cy="25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Oswald Regular"/>
              <a:buChar char="●"/>
            </a:pPr>
            <a:r>
              <a:rPr lang="pt-BR" sz="2400">
                <a:latin typeface="Oswald Regular"/>
                <a:ea typeface="Oswald Regular"/>
                <a:cs typeface="Oswald Regular"/>
                <a:sym typeface="Oswald Regular"/>
              </a:rPr>
              <a:t>Nome vulgar</a:t>
            </a:r>
            <a:endParaRPr sz="24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Oswald Regular"/>
              <a:buChar char="●"/>
            </a:pPr>
            <a:r>
              <a:rPr lang="pt-BR" sz="2400">
                <a:latin typeface="Oswald Regular"/>
                <a:ea typeface="Oswald Regular"/>
                <a:cs typeface="Oswald Regular"/>
                <a:sym typeface="Oswald Regular"/>
              </a:rPr>
              <a:t>Nome científico</a:t>
            </a:r>
            <a:endParaRPr sz="24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Oswald Regular"/>
              <a:buChar char="●"/>
            </a:pPr>
            <a:r>
              <a:rPr lang="pt-BR" sz="2400">
                <a:latin typeface="Oswald Regular"/>
                <a:ea typeface="Oswald Regular"/>
                <a:cs typeface="Oswald Regular"/>
                <a:sym typeface="Oswald Regular"/>
              </a:rPr>
              <a:t>Frase informativa breve e objetiva</a:t>
            </a:r>
            <a:endParaRPr sz="24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Oswald Regular"/>
              <a:buChar char="●"/>
            </a:pPr>
            <a:r>
              <a:rPr lang="pt-BR" sz="2400">
                <a:latin typeface="Oswald Regular"/>
                <a:ea typeface="Oswald Regular"/>
                <a:cs typeface="Oswald Regular"/>
                <a:sym typeface="Oswald Regular"/>
              </a:rPr>
              <a:t>QR Code</a:t>
            </a:r>
            <a:endParaRPr sz="24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Oswald Regular"/>
              <a:buChar char="●"/>
            </a:pPr>
            <a:r>
              <a:rPr lang="pt-BR" sz="2400">
                <a:latin typeface="Oswald Regular"/>
                <a:ea typeface="Oswald Regular"/>
                <a:cs typeface="Oswald Regular"/>
                <a:sym typeface="Oswald Regular"/>
              </a:rPr>
              <a:t>Formulário Google</a:t>
            </a:r>
            <a:endParaRPr sz="24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pic>
        <p:nvPicPr>
          <p:cNvPr id="134" name="Google Shape;134;p25"/>
          <p:cNvPicPr preferRelativeResize="0"/>
          <p:nvPr/>
        </p:nvPicPr>
        <p:blipFill rotWithShape="1">
          <a:blip r:embed="rId3">
            <a:alphaModFix/>
          </a:blip>
          <a:srcRect b="10249" l="13116" r="39769" t="0"/>
          <a:stretch/>
        </p:blipFill>
        <p:spPr>
          <a:xfrm>
            <a:off x="4436275" y="1306675"/>
            <a:ext cx="2654425" cy="368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5"/>
          <p:cNvPicPr preferRelativeResize="0"/>
          <p:nvPr/>
        </p:nvPicPr>
        <p:blipFill rotWithShape="1">
          <a:blip r:embed="rId4">
            <a:alphaModFix/>
          </a:blip>
          <a:srcRect b="12029" l="25562" r="12586" t="37194"/>
          <a:stretch/>
        </p:blipFill>
        <p:spPr>
          <a:xfrm>
            <a:off x="6668175" y="235125"/>
            <a:ext cx="2048224" cy="270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5"/>
          <p:cNvSpPr txBox="1"/>
          <p:nvPr/>
        </p:nvSpPr>
        <p:spPr>
          <a:xfrm>
            <a:off x="368400" y="3417900"/>
            <a:ext cx="23295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latin typeface="Oswald Regular"/>
                <a:ea typeface="Oswald Regular"/>
                <a:cs typeface="Oswald Regular"/>
                <a:sym typeface="Oswald Regular"/>
              </a:rPr>
              <a:t>Materiais: </a:t>
            </a:r>
            <a:endParaRPr sz="22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Oswald Regular"/>
              <a:buChar char="➔"/>
            </a:pPr>
            <a:r>
              <a:rPr lang="pt-BR" sz="2200">
                <a:latin typeface="Oswald Regular"/>
                <a:ea typeface="Oswald Regular"/>
                <a:cs typeface="Oswald Regular"/>
                <a:sym typeface="Oswald Regular"/>
              </a:rPr>
              <a:t>Fios de sisal</a:t>
            </a:r>
            <a:endParaRPr sz="22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Oswald Regular"/>
              <a:buChar char="➔"/>
            </a:pPr>
            <a:r>
              <a:rPr lang="pt-BR" sz="2200">
                <a:latin typeface="Oswald Regular"/>
                <a:ea typeface="Oswald Regular"/>
                <a:cs typeface="Oswald Regular"/>
                <a:sym typeface="Oswald Regular"/>
              </a:rPr>
              <a:t>Papel plastificado</a:t>
            </a:r>
            <a:endParaRPr sz="22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Oswald Regular"/>
              <a:buChar char="➔"/>
            </a:pPr>
            <a:r>
              <a:rPr lang="pt-BR" sz="2200">
                <a:latin typeface="Oswald Regular"/>
                <a:ea typeface="Oswald Regular"/>
                <a:cs typeface="Oswald Regular"/>
                <a:sym typeface="Oswald Regular"/>
              </a:rPr>
              <a:t>Alfinetes </a:t>
            </a:r>
            <a:endParaRPr sz="22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/>
        </p:nvSpPr>
        <p:spPr>
          <a:xfrm>
            <a:off x="368400" y="273950"/>
            <a:ext cx="42036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latin typeface="Oswald"/>
                <a:ea typeface="Oswald"/>
                <a:cs typeface="Oswald"/>
                <a:sym typeface="Oswald"/>
              </a:rPr>
              <a:t>6</a:t>
            </a:r>
            <a:r>
              <a:rPr lang="pt-BR" sz="4800">
                <a:latin typeface="Oswald"/>
                <a:ea typeface="Oswald"/>
                <a:cs typeface="Oswald"/>
                <a:sym typeface="Oswald"/>
              </a:rPr>
              <a:t>. PÚBLICO ALVO</a:t>
            </a:r>
            <a:endParaRPr sz="4800"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153975" y="2105750"/>
            <a:ext cx="4314900" cy="25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Oswald Regular"/>
              <a:buChar char="●"/>
            </a:pPr>
            <a:r>
              <a:rPr lang="pt-BR" sz="2400">
                <a:latin typeface="Oswald Regular"/>
                <a:ea typeface="Oswald Regular"/>
                <a:cs typeface="Oswald Regular"/>
                <a:sym typeface="Oswald Regular"/>
              </a:rPr>
              <a:t>Transeuntes frequentes na cidade</a:t>
            </a:r>
            <a:endParaRPr sz="24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7225" y="0"/>
            <a:ext cx="3958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/>
        </p:nvSpPr>
        <p:spPr>
          <a:xfrm>
            <a:off x="368400" y="2109750"/>
            <a:ext cx="42036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latin typeface="Oswald"/>
                <a:ea typeface="Oswald"/>
                <a:cs typeface="Oswald"/>
                <a:sym typeface="Oswald"/>
              </a:rPr>
              <a:t>OBRIGADA :)</a:t>
            </a:r>
            <a:endParaRPr sz="4800"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4400" y="0"/>
            <a:ext cx="3958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368400" y="273950"/>
            <a:ext cx="5762400" cy="43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Font typeface="Oswald"/>
              <a:buAutoNum type="arabicPeriod"/>
            </a:pPr>
            <a:r>
              <a:rPr lang="pt-BR" sz="4800">
                <a:latin typeface="Oswald"/>
                <a:ea typeface="Oswald"/>
                <a:cs typeface="Oswald"/>
                <a:sym typeface="Oswald"/>
              </a:rPr>
              <a:t>Concepção</a:t>
            </a:r>
            <a:endParaRPr sz="4800">
              <a:latin typeface="Oswald"/>
              <a:ea typeface="Oswald"/>
              <a:cs typeface="Oswald"/>
              <a:sym typeface="Oswald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Font typeface="Oswald"/>
              <a:buAutoNum type="arabicPeriod"/>
            </a:pPr>
            <a:r>
              <a:rPr lang="pt-BR" sz="4800">
                <a:latin typeface="Oswald"/>
                <a:ea typeface="Oswald"/>
                <a:cs typeface="Oswald"/>
                <a:sym typeface="Oswald"/>
              </a:rPr>
              <a:t>Justificativa</a:t>
            </a:r>
            <a:endParaRPr sz="4800">
              <a:latin typeface="Oswald"/>
              <a:ea typeface="Oswald"/>
              <a:cs typeface="Oswald"/>
              <a:sym typeface="Oswald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Font typeface="Oswald"/>
              <a:buAutoNum type="arabicPeriod"/>
            </a:pPr>
            <a:r>
              <a:rPr lang="pt-BR" sz="4800">
                <a:latin typeface="Oswald"/>
                <a:ea typeface="Oswald"/>
                <a:cs typeface="Oswald"/>
                <a:sym typeface="Oswald"/>
              </a:rPr>
              <a:t>Localização</a:t>
            </a:r>
            <a:endParaRPr sz="4800">
              <a:latin typeface="Oswald"/>
              <a:ea typeface="Oswald"/>
              <a:cs typeface="Oswald"/>
              <a:sym typeface="Oswald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Font typeface="Oswald"/>
              <a:buAutoNum type="arabicPeriod"/>
            </a:pPr>
            <a:r>
              <a:rPr lang="pt-BR" sz="4800">
                <a:latin typeface="Oswald"/>
                <a:ea typeface="Oswald"/>
                <a:cs typeface="Oswald"/>
                <a:sym typeface="Oswald"/>
              </a:rPr>
              <a:t>Período de realização</a:t>
            </a:r>
            <a:endParaRPr sz="4800">
              <a:latin typeface="Oswald"/>
              <a:ea typeface="Oswald"/>
              <a:cs typeface="Oswald"/>
              <a:sym typeface="Oswald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Font typeface="Oswald"/>
              <a:buAutoNum type="arabicPeriod"/>
            </a:pPr>
            <a:r>
              <a:rPr lang="pt-BR" sz="4800">
                <a:latin typeface="Oswald"/>
                <a:ea typeface="Oswald"/>
                <a:cs typeface="Oswald"/>
                <a:sym typeface="Oswald"/>
              </a:rPr>
              <a:t>Métodos</a:t>
            </a:r>
            <a:endParaRPr sz="4800">
              <a:latin typeface="Oswald"/>
              <a:ea typeface="Oswald"/>
              <a:cs typeface="Oswald"/>
              <a:sym typeface="Oswald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Font typeface="Oswald"/>
              <a:buAutoNum type="arabicPeriod"/>
            </a:pPr>
            <a:r>
              <a:rPr lang="pt-BR" sz="4800">
                <a:latin typeface="Oswald"/>
                <a:ea typeface="Oswald"/>
                <a:cs typeface="Oswald"/>
                <a:sym typeface="Oswald"/>
              </a:rPr>
              <a:t>Público alvo</a:t>
            </a:r>
            <a:endParaRPr sz="48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7225" y="0"/>
            <a:ext cx="3958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368400" y="273950"/>
            <a:ext cx="5762400" cy="43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Font typeface="Oswald"/>
              <a:buAutoNum type="arabicPeriod"/>
            </a:pPr>
            <a:r>
              <a:rPr lang="pt-BR" sz="4800">
                <a:latin typeface="Oswald"/>
                <a:ea typeface="Oswald"/>
                <a:cs typeface="Oswald"/>
                <a:sym typeface="Oswald"/>
              </a:rPr>
              <a:t>Concepção</a:t>
            </a:r>
            <a:endParaRPr sz="4800"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6826" y="2242972"/>
            <a:ext cx="2232000" cy="290052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/>
          <p:nvPr/>
        </p:nvSpPr>
        <p:spPr>
          <a:xfrm flipH="1">
            <a:off x="3907975" y="835725"/>
            <a:ext cx="2778600" cy="1864500"/>
          </a:xfrm>
          <a:prstGeom prst="wedgeRoundRectCallout">
            <a:avLst>
              <a:gd fmla="val -57675" name="adj1"/>
              <a:gd fmla="val 65258" name="adj2"/>
              <a:gd fmla="val 0" name="adj3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/>
        </p:nvSpPr>
        <p:spPr>
          <a:xfrm>
            <a:off x="3741475" y="973425"/>
            <a:ext cx="31116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Olá, como vai? Eu sou a Aroeira (</a:t>
            </a:r>
            <a:r>
              <a:rPr i="1" lang="pt-BR" sz="18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Schinus terebinthifolius</a:t>
            </a:r>
            <a:r>
              <a:rPr lang="pt-BR" sz="18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), planta nativa do Brasil. Você sabia que minha casca é anti-inflamatória e cicatrizante?</a:t>
            </a:r>
            <a:endParaRPr sz="1800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368400" y="2792200"/>
            <a:ext cx="4298400" cy="20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Oswald Regular"/>
              <a:buChar char="●"/>
            </a:pPr>
            <a:r>
              <a:rPr lang="pt-BR" sz="2400">
                <a:latin typeface="Oswald Regular"/>
                <a:ea typeface="Oswald Regular"/>
                <a:cs typeface="Oswald Regular"/>
                <a:sym typeface="Oswald Regular"/>
              </a:rPr>
              <a:t>Visibilidade arbórea</a:t>
            </a:r>
            <a:endParaRPr sz="24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Oswald Regular"/>
              <a:buChar char="●"/>
            </a:pPr>
            <a:r>
              <a:rPr lang="pt-BR" sz="2400">
                <a:latin typeface="Oswald Regular"/>
                <a:ea typeface="Oswald Regular"/>
                <a:cs typeface="Oswald Regular"/>
                <a:sym typeface="Oswald Regular"/>
              </a:rPr>
              <a:t>Artista mediador da ação</a:t>
            </a:r>
            <a:endParaRPr sz="24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Oswald Regular"/>
              <a:buChar char="●"/>
            </a:pPr>
            <a:r>
              <a:rPr lang="pt-BR" sz="2400">
                <a:latin typeface="Oswald Regular"/>
                <a:ea typeface="Oswald Regular"/>
                <a:cs typeface="Oswald Regular"/>
                <a:sym typeface="Oswald Regular"/>
              </a:rPr>
              <a:t>Possível parceria com a Prefeitura</a:t>
            </a:r>
            <a:endParaRPr sz="24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Oswald Regular"/>
              <a:buChar char="○"/>
            </a:pPr>
            <a:r>
              <a:rPr lang="pt-BR" sz="2400">
                <a:latin typeface="Oswald Regular"/>
                <a:ea typeface="Oswald Regular"/>
                <a:cs typeface="Oswald Regular"/>
                <a:sym typeface="Oswald Regular"/>
              </a:rPr>
              <a:t>Inventário Botânico da Cidade</a:t>
            </a:r>
            <a:endParaRPr sz="24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10330" l="10002" r="9332" t="9334"/>
          <a:stretch/>
        </p:blipFill>
        <p:spPr>
          <a:xfrm>
            <a:off x="3159300" y="2032200"/>
            <a:ext cx="2825400" cy="28137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1681500" y="255050"/>
            <a:ext cx="57810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latin typeface="Oswald"/>
                <a:ea typeface="Oswald"/>
                <a:cs typeface="Oswald"/>
                <a:sym typeface="Oswald"/>
              </a:rPr>
              <a:t>Fiquem a vontade para escanear</a:t>
            </a:r>
            <a:endParaRPr sz="48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975" y="222612"/>
            <a:ext cx="8522051" cy="4698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/>
        </p:nvSpPr>
        <p:spPr>
          <a:xfrm>
            <a:off x="368400" y="273950"/>
            <a:ext cx="5762400" cy="43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latin typeface="Oswald"/>
                <a:ea typeface="Oswald"/>
                <a:cs typeface="Oswald"/>
                <a:sym typeface="Oswald"/>
              </a:rPr>
              <a:t>2. Justificativa</a:t>
            </a:r>
            <a:endParaRPr sz="4800"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 b="22570" l="22602" r="23975" t="23588"/>
          <a:stretch/>
        </p:blipFill>
        <p:spPr>
          <a:xfrm rot="2699984">
            <a:off x="3994603" y="608204"/>
            <a:ext cx="3896792" cy="392711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/>
          <p:nvPr/>
        </p:nvSpPr>
        <p:spPr>
          <a:xfrm flipH="1" rot="411538">
            <a:off x="6082792" y="253467"/>
            <a:ext cx="1175624" cy="2411456"/>
          </a:xfrm>
          <a:prstGeom prst="lightningBolt">
            <a:avLst/>
          </a:prstGeom>
          <a:solidFill>
            <a:srgbClr val="FFF2CC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 txBox="1"/>
          <p:nvPr/>
        </p:nvSpPr>
        <p:spPr>
          <a:xfrm>
            <a:off x="110775" y="3079350"/>
            <a:ext cx="4314900" cy="16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Oswald Regular"/>
              <a:buChar char="●"/>
            </a:pPr>
            <a:r>
              <a:rPr lang="pt-BR" sz="2400">
                <a:latin typeface="Oswald Regular"/>
                <a:ea typeface="Oswald Regular"/>
                <a:cs typeface="Oswald Regular"/>
                <a:sym typeface="Oswald Regular"/>
              </a:rPr>
              <a:t>Vida urbana    = correria</a:t>
            </a:r>
            <a:endParaRPr sz="24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Oswald Regular"/>
              <a:buChar char="●"/>
            </a:pPr>
            <a:r>
              <a:rPr lang="pt-BR" sz="2400">
                <a:latin typeface="Oswald Regular"/>
                <a:ea typeface="Oswald Regular"/>
                <a:cs typeface="Oswald Regular"/>
                <a:sym typeface="Oswald Regular"/>
              </a:rPr>
              <a:t>Reducionismo </a:t>
            </a:r>
            <a:r>
              <a:rPr lang="pt-BR" sz="24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= desconexão</a:t>
            </a:r>
            <a:endParaRPr sz="24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Oswald Regular"/>
              <a:buChar char="●"/>
            </a:pPr>
            <a:r>
              <a:rPr lang="pt-BR" sz="24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Nome               = vínculo</a:t>
            </a:r>
            <a:endParaRPr sz="2400"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/>
        </p:nvSpPr>
        <p:spPr>
          <a:xfrm>
            <a:off x="368400" y="273950"/>
            <a:ext cx="39228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latin typeface="Oswald"/>
                <a:ea typeface="Oswald"/>
                <a:cs typeface="Oswald"/>
                <a:sym typeface="Oswald"/>
              </a:rPr>
              <a:t>3</a:t>
            </a:r>
            <a:r>
              <a:rPr lang="pt-BR" sz="4800">
                <a:latin typeface="Oswald"/>
                <a:ea typeface="Oswald"/>
                <a:cs typeface="Oswald"/>
                <a:sym typeface="Oswald"/>
              </a:rPr>
              <a:t>. LOCALIZAÇÃO</a:t>
            </a:r>
            <a:endParaRPr sz="4800"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875" y="1048125"/>
            <a:ext cx="5536251" cy="4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7763" y="152400"/>
            <a:ext cx="3233837" cy="2047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/>
        </p:nvSpPr>
        <p:spPr>
          <a:xfrm>
            <a:off x="368400" y="273950"/>
            <a:ext cx="39228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latin typeface="Oswald"/>
                <a:ea typeface="Oswald"/>
                <a:cs typeface="Oswald"/>
                <a:sym typeface="Oswald"/>
              </a:rPr>
              <a:t>3. LOCALIZAÇÃO</a:t>
            </a:r>
            <a:endParaRPr sz="4800"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663" y="1106100"/>
            <a:ext cx="6026661" cy="381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/>
        </p:nvSpPr>
        <p:spPr>
          <a:xfrm>
            <a:off x="368400" y="273950"/>
            <a:ext cx="39228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latin typeface="Oswald"/>
                <a:ea typeface="Oswald"/>
                <a:cs typeface="Oswald"/>
                <a:sym typeface="Oswald"/>
              </a:rPr>
              <a:t>3. LOCALIZAÇÃO</a:t>
            </a:r>
            <a:endParaRPr sz="4800"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125" y="1240125"/>
            <a:ext cx="8529759" cy="3640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